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y="6858000" cx="9144000"/>
  <p:notesSz cx="9028100" cy="6858000"/>
  <p:embeddedFontLst>
    <p:embeddedFont>
      <p:font typeface="Arial Black"/>
      <p:regular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52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44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62" roundtripDataSignature="AMtx7miq0+5MAjqv9ZqGx9JJau6TVFnY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52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4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customschemas.google.com/relationships/presentationmetadata" Target="metadata"/><Relationship Id="rId61" Type="http://schemas.openxmlformats.org/officeDocument/2006/relationships/font" Target="fonts/ArialBlack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11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16512" y="0"/>
            <a:ext cx="3911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7000"/>
            <a:ext cx="3911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16512" y="6477000"/>
            <a:ext cx="3911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 Black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/>
        </p:nvSpPr>
        <p:spPr>
          <a:xfrm>
            <a:off x="5116512" y="6477000"/>
            <a:ext cx="3911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 Black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‹#›</a:t>
            </a:fld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5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6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7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9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5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6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7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8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9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0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5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6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7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8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9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0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0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5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5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6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7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7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8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8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9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9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0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0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1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1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2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2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3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53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4:notes"/>
          <p:cNvSpPr txBox="1"/>
          <p:nvPr>
            <p:ph idx="1" type="body"/>
          </p:nvPr>
        </p:nvSpPr>
        <p:spPr>
          <a:xfrm>
            <a:off x="1203325" y="3276600"/>
            <a:ext cx="6621462" cy="304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4:notes"/>
          <p:cNvSpPr/>
          <p:nvPr>
            <p:ph idx="2" type="sldImg"/>
          </p:nvPr>
        </p:nvSpPr>
        <p:spPr>
          <a:xfrm>
            <a:off x="2787650" y="533400"/>
            <a:ext cx="3454400" cy="25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7"/>
          <p:cNvSpPr txBox="1"/>
          <p:nvPr>
            <p:ph type="title"/>
          </p:nvPr>
        </p:nvSpPr>
        <p:spPr>
          <a:xfrm rot="5400000">
            <a:off x="4667250" y="2305050"/>
            <a:ext cx="56388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7"/>
          <p:cNvSpPr txBox="1"/>
          <p:nvPr>
            <p:ph idx="1" type="body"/>
          </p:nvPr>
        </p:nvSpPr>
        <p:spPr>
          <a:xfrm rot="5400000">
            <a:off x="704850" y="438150"/>
            <a:ext cx="56388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8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8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59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SzPts val="700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" name="Google Shape;35;p5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0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0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1" name="Google Shape;41;p60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SzPts val="700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2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2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62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3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3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4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4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9" name="Google Shape;69;p6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5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7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6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●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6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2.jp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5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5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●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5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3" name="Google Shape;13;p5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4" name="Google Shape;14;p5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6"/>
          <p:cNvSpPr/>
          <p:nvPr/>
        </p:nvSpPr>
        <p:spPr>
          <a:xfrm>
            <a:off x="690562" y="3340100"/>
            <a:ext cx="7653337" cy="485775"/>
          </a:xfrm>
          <a:custGeom>
            <a:rect b="b" l="l" r="r" t="t"/>
            <a:pathLst>
              <a:path extrusionOk="0" h="479" w="4128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0" name="Google Shape;80;p66"/>
          <p:cNvSpPr txBox="1"/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1" name="Google Shape;81;p6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●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2" name="Google Shape;82;p6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83" name="Google Shape;83;p6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84" name="Google Shape;84;p6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8963"/>
              </a:buClr>
              <a:buSzPts val="1400"/>
              <a:buFont typeface="Times New Roman"/>
              <a:buNone/>
              <a:defRPr b="0" i="0" sz="1400" u="none">
                <a:solidFill>
                  <a:srgbClr val="57896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8.png"/></Relationships>
</file>

<file path=ppt/slides/_rels/slide5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30.png"/><Relationship Id="rId13" Type="http://schemas.openxmlformats.org/officeDocument/2006/relationships/image" Target="../media/image31.png"/><Relationship Id="rId1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9.jp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5" Type="http://schemas.openxmlformats.org/officeDocument/2006/relationships/image" Target="../media/image20.png"/><Relationship Id="rId14" Type="http://schemas.openxmlformats.org/officeDocument/2006/relationships/image" Target="../media/image17.png"/><Relationship Id="rId17" Type="http://schemas.openxmlformats.org/officeDocument/2006/relationships/image" Target="../media/image23.png"/><Relationship Id="rId16" Type="http://schemas.openxmlformats.org/officeDocument/2006/relationships/image" Target="../media/image37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18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1981200" y="4191000"/>
            <a:ext cx="4495800" cy="10985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600"/>
              <a:buFont typeface="Arial Black"/>
              <a:buNone/>
            </a:pPr>
            <a:r>
              <a:rPr b="1" i="0" lang="en-US" sz="6600" u="none" cap="none" strike="noStrike">
                <a:solidFill>
                  <a:srgbClr val="FFFF00"/>
                </a:solidFill>
                <a:latin typeface="Arial Black"/>
                <a:ea typeface="Arial Black"/>
                <a:cs typeface="Arial Black"/>
                <a:sym typeface="Arial Black"/>
              </a:rPr>
              <a:t>MILÊNIO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8305800" y="6643687"/>
            <a:ext cx="838200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 Black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GEISLER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1447800" y="381000"/>
            <a:ext cx="6381750" cy="8286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QUAL A MAIOR PROMESSA DE JESUS? 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9" name="Google Shape;109;p3"/>
          <p:cNvSpPr/>
          <p:nvPr/>
        </p:nvSpPr>
        <p:spPr>
          <a:xfrm>
            <a:off x="2590800" y="762000"/>
            <a:ext cx="2590800" cy="571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Impact"/>
              </a:rPr>
              <a:t>VOLTAREI ! </a:t>
            </a:r>
          </a:p>
        </p:txBody>
      </p:sp>
      <p:sp>
        <p:nvSpPr>
          <p:cNvPr id="110" name="Google Shape;110;p3"/>
          <p:cNvSpPr txBox="1"/>
          <p:nvPr/>
        </p:nvSpPr>
        <p:spPr>
          <a:xfrm>
            <a:off x="609600" y="5029200"/>
            <a:ext cx="8153400" cy="1311275"/>
          </a:xfrm>
          <a:prstGeom prst="rect">
            <a:avLst/>
          </a:prstGeom>
          <a:solidFill>
            <a:srgbClr val="CCFFFF">
              <a:alpha val="4980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Times New Roman"/>
              <a:buNone/>
            </a:pPr>
            <a:r>
              <a:rPr b="1" i="0" lang="en-US" sz="4000" u="none" cap="none" strike="noStrike">
                <a:solidFill>
                  <a:srgbClr val="A500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“Eis que vem com as nuvens, e todo olho o verá...”</a:t>
            </a:r>
            <a:r>
              <a:rPr b="0" i="0" lang="en-US" sz="4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Apoc. 1:7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/>
          <p:nvPr/>
        </p:nvSpPr>
        <p:spPr>
          <a:xfrm>
            <a:off x="304800" y="1447800"/>
            <a:ext cx="8534400" cy="478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“Não vos admireis disso, porque vem a hora em que todos os que estão nos sepulcros ouvirão a sua voz e sairão: os que tiverem feito o bem, para a </a:t>
            </a:r>
            <a:r>
              <a:rPr b="1" i="1" lang="en-US" sz="4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ressurreição da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vida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 os que tiverem praticado o mal, para a </a:t>
            </a:r>
            <a:r>
              <a:rPr b="1" i="1" lang="en-US" sz="4000" u="none" cap="none" strike="noStrik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ressurreição do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 cap="none" strike="noStrik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juízo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.”  </a:t>
            </a:r>
            <a:r>
              <a:rPr b="1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João 5: 28,29</a:t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2438400" y="304800"/>
            <a:ext cx="4505325" cy="9048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AS DUAS RESSURREIÇÕES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/>
          <p:nvPr/>
        </p:nvSpPr>
        <p:spPr>
          <a:xfrm>
            <a:off x="457200" y="457200"/>
            <a:ext cx="8305800" cy="946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QUANDO OCORRERÁ A RESSURREIÇÃO PARA A VIDA? </a:t>
            </a:r>
          </a:p>
        </p:txBody>
      </p:sp>
      <p:sp>
        <p:nvSpPr>
          <p:cNvPr id="122" name="Google Shape;122;p5"/>
          <p:cNvSpPr txBox="1"/>
          <p:nvPr/>
        </p:nvSpPr>
        <p:spPr>
          <a:xfrm>
            <a:off x="685800" y="1752600"/>
            <a:ext cx="800100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“Não queremos irmãos, que sejais ignorantes acerca dos que já dormem, para que não vos entristeçais como os outros que não têm esperança. Porque o Senhor mesmo descerá do céu com grande brado, à voz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/>
        </p:nvSpPr>
        <p:spPr>
          <a:xfrm>
            <a:off x="609600" y="990600"/>
            <a:ext cx="822960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arcanjo, ao som da trombeta de Deus, </a:t>
            </a:r>
            <a:r>
              <a:rPr b="1" i="1" lang="en-US" sz="4000" u="none" cap="none" strike="noStrik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e os que morreram em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 cap="none" strike="noStrik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Cristo ressuscitarão primeiro.”</a:t>
            </a:r>
            <a:r>
              <a:rPr b="1" i="1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</a:t>
            </a:r>
            <a:r>
              <a:rPr b="1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Tessalonicenses 4:16</a:t>
            </a:r>
            <a:endParaRPr b="1" i="1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2237"/>
            <a:ext cx="9144000" cy="7010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/>
        </p:nvSpPr>
        <p:spPr>
          <a:xfrm>
            <a:off x="990600" y="457200"/>
            <a:ext cx="7543800" cy="6183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“ Bem-aventurado e santo é aquele que tem parte na </a:t>
            </a:r>
            <a:r>
              <a:rPr b="1" i="1" lang="en-US" sz="44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primeira ressurreição</a:t>
            </a:r>
            <a:r>
              <a:rPr b="1" i="1" lang="en-US" sz="44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; sobre esses a </a:t>
            </a: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segunda</a:t>
            </a:r>
            <a:r>
              <a:rPr b="1" i="1" lang="en-US" sz="44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morte</a:t>
            </a:r>
            <a:r>
              <a:rPr b="1" i="1" lang="en-US" sz="44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não tem autoridade; pelo contrário, serão sacerdotes de Deus e de Cristo e </a:t>
            </a:r>
            <a:r>
              <a:rPr b="1" i="1" lang="en-US" sz="44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reinarão com ele</a:t>
            </a:r>
            <a:r>
              <a:rPr b="1" i="1" lang="en-US" sz="44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4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os mil anos.”</a:t>
            </a:r>
            <a:r>
              <a:rPr b="0" i="0" lang="en-US" sz="4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en-US" sz="36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Apoc. 20: 6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"/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/>
        </p:nvSpPr>
        <p:spPr>
          <a:xfrm>
            <a:off x="609600" y="2133600"/>
            <a:ext cx="8839200" cy="33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JESUS CRISTO VOLTAR.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COM A RESSURREIÇÃO DOS FIÉIS.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TRANSFORMAÇÃO E ARREBATAMENTO DE TODOS OS SALVOS.</a:t>
            </a: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1600200" y="381000"/>
            <a:ext cx="5857875" cy="12858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OS MIL ANOS COMEÇAM QUANDO :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/>
          <p:nvPr/>
        </p:nvSpPr>
        <p:spPr>
          <a:xfrm>
            <a:off x="609600" y="1295400"/>
            <a:ext cx="8534400" cy="5578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“Eis aqui vos digo um mistério: Nem todos dormiremos mas todos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seremos transformados,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num momento, num abrir e fechar de olhos, ao som da última trombeta; porque a trombeta soará, e os mortos serão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ressuscitados incorruptíveis,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nós seremos </a:t>
            </a:r>
            <a:endParaRPr/>
          </a:p>
        </p:txBody>
      </p:sp>
      <p:sp>
        <p:nvSpPr>
          <p:cNvPr id="149" name="Google Shape;149;p10"/>
          <p:cNvSpPr/>
          <p:nvPr/>
        </p:nvSpPr>
        <p:spPr>
          <a:xfrm>
            <a:off x="1371600" y="304800"/>
            <a:ext cx="6600825" cy="7969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O QUE ACONTECERÁ COM OS SALVOS ?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/>
          <p:nvPr/>
        </p:nvSpPr>
        <p:spPr>
          <a:xfrm>
            <a:off x="914400" y="609600"/>
            <a:ext cx="7848600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40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transformados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Porque é necessário que isto que é corruptível se revista da incorruptibilidade e que isto que é mortal se revista da imortalidade.”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Cor. 15:51-53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722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60" name="Google Shape;160;p12"/>
          <p:cNvSpPr/>
          <p:nvPr/>
        </p:nvSpPr>
        <p:spPr>
          <a:xfrm>
            <a:off x="5029200" y="685800"/>
            <a:ext cx="3143250" cy="571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Impact"/>
              </a:rPr>
              <a:t>TRANSFORMADOS 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9151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66" name="Google Shape;166;p13"/>
          <p:cNvSpPr txBox="1"/>
          <p:nvPr/>
        </p:nvSpPr>
        <p:spPr>
          <a:xfrm>
            <a:off x="685800" y="1447800"/>
            <a:ext cx="7924800" cy="4176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“Depois nós, os que ficarmos vivos, seremos arrebatados juntamente com eles, nas nuvens, ao encontro do Senhor nos ares, e assim estaremos para sempre com o Senhor.”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b="1" i="1" lang="en-US" sz="28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 Tes. 4: 17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50350" cy="68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4"/>
          <p:cNvSpPr txBox="1"/>
          <p:nvPr/>
        </p:nvSpPr>
        <p:spPr>
          <a:xfrm>
            <a:off x="1143000" y="4038600"/>
            <a:ext cx="6934200" cy="2470150"/>
          </a:xfrm>
          <a:prstGeom prst="rect">
            <a:avLst/>
          </a:prstGeom>
          <a:solidFill>
            <a:srgbClr val="003300">
              <a:alpha val="4980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 Os restantes dos mortos não reviveram até que se completassem os mil anos.</a:t>
            </a:r>
            <a:r>
              <a:rPr b="1" i="1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1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Apoc.</a:t>
            </a:r>
            <a:r>
              <a:rPr b="1" i="1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20: 5</a:t>
            </a:r>
            <a:endParaRPr/>
          </a:p>
        </p:txBody>
      </p:sp>
      <p:sp>
        <p:nvSpPr>
          <p:cNvPr id="173" name="Google Shape;173;p14"/>
          <p:cNvSpPr/>
          <p:nvPr/>
        </p:nvSpPr>
        <p:spPr>
          <a:xfrm>
            <a:off x="2667000" y="304800"/>
            <a:ext cx="4038600" cy="8286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E OS ÍMPIOS MORTOS ?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/>
          <p:nvPr/>
        </p:nvSpPr>
        <p:spPr>
          <a:xfrm>
            <a:off x="914400" y="457200"/>
            <a:ext cx="7629525" cy="762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O QUE ACONTECERÁ COM OS ÍMPIOS VIVOS? </a:t>
            </a:r>
          </a:p>
        </p:txBody>
      </p:sp>
      <p:sp>
        <p:nvSpPr>
          <p:cNvPr id="179" name="Google Shape;179;p15"/>
          <p:cNvSpPr txBox="1"/>
          <p:nvPr/>
        </p:nvSpPr>
        <p:spPr>
          <a:xfrm>
            <a:off x="990600" y="1905000"/>
            <a:ext cx="7467600" cy="3567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“E então será revelado esse iníquo, a quem o Senhor Jesus matará com o sopro de sua boca e destruíra com a manifestação da sua vinda.”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II Tessalonicenses 2: 8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/>
          <p:nvPr/>
        </p:nvSpPr>
        <p:spPr>
          <a:xfrm>
            <a:off x="685800" y="304800"/>
            <a:ext cx="8077200" cy="5945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“Porque vós mesmos sabeis perfeitamente que o dia do Senhor virá como vem o ladrão de noite; pois quando estiverem dizendo: Paz e segurança! Então lhes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sobrevirá repentina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destruição,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como as dores de parto àquela que está gravida; e </a:t>
            </a:r>
            <a:r>
              <a:rPr b="1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modo nenhum escaparão”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I Tes. 5:2,3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934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50350" cy="68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/>
        </p:nvSpPr>
        <p:spPr>
          <a:xfrm>
            <a:off x="914400" y="3429000"/>
            <a:ext cx="7543800" cy="3140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“E, como aconteceu nos dias de Noé... E veio o dilúvio, e os consumiu a todos, assim será também a vinda do Filho do Homem.”  </a:t>
            </a:r>
            <a:r>
              <a:rPr b="1" i="1" lang="en-US" sz="2800" u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Mateus 24: 37-39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/>
          <p:nvPr/>
        </p:nvSpPr>
        <p:spPr>
          <a:xfrm>
            <a:off x="381000" y="304800"/>
            <a:ext cx="8763000" cy="6188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“E o céu recolheu-se como um livro que se enrola; e todos os montes e ilhas foram removidos dos seus lugares. Os reis da terra, os grandes, os comandantes, os ricos, os poderosos e todo escravo e todo livre se esconderam nas cavernas e nos penhascos dos montes e disseram aos montes e aos rochedos: Caí sobre nós e</a:t>
            </a:r>
            <a:r>
              <a:rPr b="0" i="1" lang="en-US" sz="48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/>
          <p:nvPr/>
        </p:nvSpPr>
        <p:spPr>
          <a:xfrm>
            <a:off x="609600" y="914400"/>
            <a:ext cx="8229600" cy="411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Escondei-nos da face daquele que se assenta no trono e da ira do Cordeiro, porque chegou o Grande Dia da ira deles; e quem é que  pode suster-se?”</a:t>
            </a: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6: 14-17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Google Shape;215;p22"/>
          <p:cNvGraphicFramePr/>
          <p:nvPr/>
        </p:nvGraphicFramePr>
        <p:xfrm>
          <a:off x="0" y="3175"/>
          <a:ext cx="9144000" cy="6850062"/>
        </p:xfrm>
        <a:graphic>
          <a:graphicData uri="http://schemas.openxmlformats.org/presentationml/2006/ole">
            <mc:AlternateContent>
              <mc:Choice Requires="v">
                <p:oleObj r:id="rId4" imgH="6850062" imgW="9144000" progId="PowerPoint.Slide.8" spid="_x0000_s1">
                  <p:embed/>
                </p:oleObj>
              </mc:Choice>
              <mc:Fallback>
                <p:oleObj r:id="rId5" imgH="6850062" imgW="9144000" progId="PowerPoint.Slide.8">
                  <p:embed/>
                  <p:pic>
                    <p:nvPicPr>
                      <p:cNvPr id="215" name="Google Shape;215;p2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3175"/>
                        <a:ext cx="9144000" cy="685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" name="Google Shape;216;p22"/>
          <p:cNvSpPr txBox="1"/>
          <p:nvPr/>
        </p:nvSpPr>
        <p:spPr>
          <a:xfrm>
            <a:off x="533400" y="1143000"/>
            <a:ext cx="8153400" cy="4359275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“E os mortos do Senhor naquele dia se encontrarão desde uma extremidade da terra até a outra; não serão pranteados, nem recolhidos, nem sepultados; mas serão como esterco sobre a superfície da terra.”</a:t>
            </a:r>
            <a:r>
              <a:rPr b="1" i="1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4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Jer. 5:33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/>
          <p:nvPr/>
        </p:nvSpPr>
        <p:spPr>
          <a:xfrm>
            <a:off x="0" y="0"/>
            <a:ext cx="9144000" cy="7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381000" y="174625"/>
            <a:ext cx="8382000" cy="66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“E vi descer do Céu um anjo, que tinha a chave do abismo, e uma grande cadeia na sua mão. Ele prendeu o dragão, a antiga serpente, que é o diabo, e satanás, e amarrou-o por mil  anos, e lançou-o no abismo, e ali o encerrou, e pôs sêlo sobre ele, para que não mais engane as nações até que os mil anos se completassem. Depois disto é necessário que ele seja solto pouco  tempo.”</a:t>
            </a:r>
            <a:r>
              <a:rPr b="1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20:1-3</a:t>
            </a: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9151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/>
        </p:nvSpPr>
        <p:spPr>
          <a:xfrm>
            <a:off x="0" y="0"/>
            <a:ext cx="9144000" cy="7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p26"/>
          <p:cNvSpPr/>
          <p:nvPr/>
        </p:nvSpPr>
        <p:spPr>
          <a:xfrm>
            <a:off x="1981200" y="457200"/>
            <a:ext cx="5049837" cy="6413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A TERRA FICARÁ VAZIA </a:t>
            </a:r>
          </a:p>
        </p:txBody>
      </p:sp>
      <p:sp>
        <p:nvSpPr>
          <p:cNvPr id="239" name="Google Shape;239;p26"/>
          <p:cNvSpPr txBox="1"/>
          <p:nvPr/>
        </p:nvSpPr>
        <p:spPr>
          <a:xfrm>
            <a:off x="762000" y="1524000"/>
            <a:ext cx="7696200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“Observei a terra, e eis que era sem forma e vazia; também os céus, e não tinham luz. Observei os montes, e eis que estavam tremendo; e todos os outeiros estremeciam. 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/>
        </p:nvSpPr>
        <p:spPr>
          <a:xfrm>
            <a:off x="838200" y="304800"/>
            <a:ext cx="7467600" cy="6188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Observei e eis que não havia homem algum, e todas as aves do céu tinham fugido. Vi também que a terra fértil era um deserto, e todas as suas cidades estavam derrubadas diante do Senhor, diante do furor da sua ira. Pois assim diz o Senhor: </a:t>
            </a:r>
            <a:r>
              <a:rPr b="1" i="1" lang="en-US" sz="40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Toda a terra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ficará assolada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...”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Jer. 4: 23-27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/>
          <p:nvPr/>
        </p:nvSpPr>
        <p:spPr>
          <a:xfrm>
            <a:off x="2514600" y="2133600"/>
            <a:ext cx="4381500" cy="571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TERRA ASSOLADA E VAZIA </a:t>
            </a:r>
          </a:p>
        </p:txBody>
      </p:sp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04800"/>
            <a:ext cx="9144000" cy="71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/>
          <p:nvPr/>
        </p:nvSpPr>
        <p:spPr>
          <a:xfrm>
            <a:off x="381000" y="914400"/>
            <a:ext cx="8305800" cy="186213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CC99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chemeClr val="dk2"/>
                </a:solidFill>
                <a:latin typeface="Impact"/>
              </a:rPr>
              <a:t>O QUE FAREMOS DURANTE </a:t>
            </a:r>
          </a:p>
        </p:txBody>
      </p:sp>
      <p:sp>
        <p:nvSpPr>
          <p:cNvPr id="261" name="Google Shape;261;p30"/>
          <p:cNvSpPr/>
          <p:nvPr/>
        </p:nvSpPr>
        <p:spPr>
          <a:xfrm>
            <a:off x="1905000" y="2895600"/>
            <a:ext cx="5486400" cy="170973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CC99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chemeClr val="dk2"/>
                </a:solidFill>
                <a:latin typeface="Impact"/>
              </a:rPr>
              <a:t>O MILÊNIO ? </a:t>
            </a:r>
          </a:p>
        </p:txBody>
      </p:sp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1"/>
          <p:cNvSpPr txBox="1"/>
          <p:nvPr/>
        </p:nvSpPr>
        <p:spPr>
          <a:xfrm>
            <a:off x="0" y="0"/>
            <a:ext cx="9144000" cy="7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8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7" name="Google Shape;267;p31"/>
          <p:cNvSpPr txBox="1"/>
          <p:nvPr/>
        </p:nvSpPr>
        <p:spPr>
          <a:xfrm>
            <a:off x="457200" y="1066800"/>
            <a:ext cx="8686800" cy="34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“E vi tronos; e assentaram-se sobre eles, e foi-lhes dado o poder de  julgar... E viveram e reinaram com Cristo durante mil anos.”</a:t>
            </a: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20:4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/>
        </p:nvSpPr>
        <p:spPr>
          <a:xfrm>
            <a:off x="381000" y="1066800"/>
            <a:ext cx="8305800" cy="3259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“...Não sabeis vós que os santos hão de julgar o mundo?... Não sabeis vós que havemos de julgar os anjos ?  </a:t>
            </a:r>
            <a:r>
              <a:rPr b="1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Cor. 6: 1-3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/>
          <p:nvPr/>
        </p:nvSpPr>
        <p:spPr>
          <a:xfrm>
            <a:off x="1752600" y="228600"/>
            <a:ext cx="5486400" cy="8572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6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3300"/>
                </a:solidFill>
                <a:latin typeface="Arial Black"/>
              </a:rPr>
              <a:t>COMPROVAÇÃO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"/>
          <p:cNvSpPr/>
          <p:nvPr/>
        </p:nvSpPr>
        <p:spPr>
          <a:xfrm>
            <a:off x="685800" y="1600200"/>
            <a:ext cx="7943850" cy="1524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CC0000"/>
                </a:solidFill>
                <a:latin typeface="Impact"/>
              </a:rPr>
              <a:t>O QUE ACONTECE AO TÉRMINO DOS MIL ANOS? </a:t>
            </a:r>
          </a:p>
        </p:txBody>
      </p: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/>
          <p:nvPr/>
        </p:nvSpPr>
        <p:spPr>
          <a:xfrm>
            <a:off x="1143000" y="1828800"/>
            <a:ext cx="7162800" cy="2347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Os restantes dos mortos não reviveram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até que se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completassem os mil anos.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 5</a:t>
            </a: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1981200" y="381000"/>
            <a:ext cx="5219700" cy="762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3300"/>
                </a:solidFill>
                <a:latin typeface="Impact"/>
              </a:rPr>
              <a:t>A RESSURREIÇÃO DOS ÍMPIOS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0" y="26987"/>
            <a:ext cx="9144000" cy="683101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95" name="Google Shape;295;p36"/>
          <p:cNvSpPr txBox="1"/>
          <p:nvPr/>
        </p:nvSpPr>
        <p:spPr>
          <a:xfrm>
            <a:off x="685800" y="457200"/>
            <a:ext cx="7848600" cy="612775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 Quando, porém, se completarem os mil anos, Satanás será solto da sua prisão e sairá a seduzir as nações, que estão nos quatro cantos da terra, Gogue e Magogue, cujo número dessas é como a areia do mar, a fim de ajuntá-las para a batalha.”</a:t>
            </a:r>
            <a:r>
              <a:rPr b="1" i="1" lang="en-US" sz="4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1" i="1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Apoc.</a:t>
            </a:r>
            <a:r>
              <a:rPr b="1" i="1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20: 7,8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987"/>
            <a:ext cx="9144000" cy="682783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01" name="Google Shape;301;p37"/>
          <p:cNvSpPr txBox="1"/>
          <p:nvPr/>
        </p:nvSpPr>
        <p:spPr>
          <a:xfrm>
            <a:off x="609600" y="3429000"/>
            <a:ext cx="7848600" cy="3140075"/>
          </a:xfrm>
          <a:prstGeom prst="rect">
            <a:avLst/>
          </a:prstGeom>
          <a:solidFill>
            <a:srgbClr val="000066">
              <a:alpha val="4980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“Vi também a cidade santa, a nova Jerusálem, que descia do céu, da parte de Deus, ataviada como noiva adornada para o seu esposo.”</a:t>
            </a:r>
            <a:r>
              <a:rPr b="1" i="1" lang="en-US" sz="40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Apoc. 21: 2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8"/>
          <p:cNvSpPr txBox="1"/>
          <p:nvPr/>
        </p:nvSpPr>
        <p:spPr>
          <a:xfrm>
            <a:off x="304800" y="838200"/>
            <a:ext cx="8839200" cy="539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“Marcharam, então pela superfície da terra e sitiaram o acampamento dos santos e a cidade querida; desceu, porém, fogo do céu e os consumiu. O diabo, o sedutor deles, foi lançado para dentro do lago de fogo e enxofre, onde estão a besta e o falso profeta...”</a:t>
            </a:r>
            <a:r>
              <a:rPr b="1" i="1" lang="en-US" sz="2800" u="none">
                <a:solidFill>
                  <a:srgbClr val="A50021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 9,10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17" name="Google Shape;317;p40"/>
          <p:cNvSpPr txBox="1"/>
          <p:nvPr/>
        </p:nvSpPr>
        <p:spPr>
          <a:xfrm>
            <a:off x="304800" y="2133600"/>
            <a:ext cx="8610600" cy="43592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“Então, a morte e o hades foram lançados para dentro do lago de fogo. Esta é a segunda morte, o lago de fogo. E, se alguém não foi achado inscrito no livro da vida, esse foi lançado para dentro do lago de fogo.”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Apoc. 20: 14,15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/>
        </p:nvSpPr>
        <p:spPr>
          <a:xfrm>
            <a:off x="1981200" y="2438400"/>
            <a:ext cx="5486400" cy="8572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6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00FFFF"/>
                </a:solidFill>
                <a:latin typeface="Arial Black"/>
              </a:rPr>
              <a:t>PURIFICADA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2"/>
          <p:cNvSpPr txBox="1"/>
          <p:nvPr/>
        </p:nvSpPr>
        <p:spPr>
          <a:xfrm>
            <a:off x="1219200" y="2057400"/>
            <a:ext cx="7467600" cy="448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man Old Style"/>
              <a:buNone/>
            </a:pPr>
            <a:r>
              <a:rPr b="1" i="1" lang="en-US" sz="3600" u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“Como Sodoma, e Gomorra, e as cidades circunvizinhas, que havendo-se entregado à prostituição como aqueles, seguindo após outra carne, são postas para exemplo do fogo eterno, sofrendo punição.” </a:t>
            </a:r>
            <a:r>
              <a:rPr b="1" i="1" lang="en-US" sz="2400" u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Judas 7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3"/>
          <p:cNvSpPr txBox="1"/>
          <p:nvPr/>
        </p:nvSpPr>
        <p:spPr>
          <a:xfrm>
            <a:off x="0" y="762000"/>
            <a:ext cx="914400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“Mas, quanto aos medrosos, e aos incrédulos, e aos abomináveis, e aos homicidas, e aos adúlteros, e aos feiticeiros, e aos idólatras, e a todos os mentirosos, a sua parte será no lago ardente de fogo e enxofre, que é a segunda morte.”</a:t>
            </a:r>
            <a:r>
              <a:rPr b="1" i="1" lang="en-US" sz="4000" u="none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2800" u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Apoc. 21:8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4"/>
          <p:cNvSpPr txBox="1"/>
          <p:nvPr/>
        </p:nvSpPr>
        <p:spPr>
          <a:xfrm>
            <a:off x="304800" y="914400"/>
            <a:ext cx="8534400" cy="4446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“Eis que faço nova todas as cousas.”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21: 5</a:t>
            </a:r>
            <a:endParaRPr b="1" i="1" sz="4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0000"/>
              </a:buClr>
              <a:buSzPts val="4400"/>
              <a:buFont typeface="Arial"/>
              <a:buNone/>
            </a:pPr>
            <a:r>
              <a:rPr b="1" i="1" lang="en-US" sz="4400" u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“Vi novo céu e nova terra, pois o primeiro céu e a primeira terra passaram, e o mar já não existe.”</a:t>
            </a:r>
            <a:r>
              <a:rPr b="1" i="1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21:1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98437"/>
            <a:ext cx="9144000" cy="73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5"/>
          <p:cNvSpPr txBox="1"/>
          <p:nvPr/>
        </p:nvSpPr>
        <p:spPr>
          <a:xfrm>
            <a:off x="533400" y="3429000"/>
            <a:ext cx="8305800" cy="3140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“...Eis que o tabernáculo de Deus está com os homens, pois com eles habitará, e eles serão o seu povo, e Deus mesmo estará com eles.”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21:3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57150"/>
            <a:ext cx="9144000" cy="69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6"/>
          <p:cNvSpPr txBox="1"/>
          <p:nvPr/>
        </p:nvSpPr>
        <p:spPr>
          <a:xfrm>
            <a:off x="685800" y="2743200"/>
            <a:ext cx="8001000" cy="3749675"/>
          </a:xfrm>
          <a:prstGeom prst="rect">
            <a:avLst/>
          </a:prstGeom>
          <a:solidFill>
            <a:srgbClr val="CCECFF">
              <a:alpha val="4980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“Ele enxugará de seus olhos toda lágrima; e não haverá mais morte, nem haverá mais pranto, nem lamento, nem dor; porque já as primeiras coisas são passadas.”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21:4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7"/>
          <p:cNvSpPr/>
          <p:nvPr/>
        </p:nvSpPr>
        <p:spPr>
          <a:xfrm>
            <a:off x="1524000" y="990600"/>
            <a:ext cx="6477000" cy="12858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QUEM ENTRARÁ LÁ ? </a:t>
            </a:r>
          </a:p>
        </p:txBody>
      </p:sp>
    </p:spTree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65" name="Google Shape;365;p48"/>
          <p:cNvSpPr txBox="1"/>
          <p:nvPr/>
        </p:nvSpPr>
        <p:spPr>
          <a:xfrm>
            <a:off x="533400" y="2743200"/>
            <a:ext cx="8153400" cy="37496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“Bem-aventurados aqueles que lavam as suas vestes no sangue do cordeiro para que tenham direito à árvore da vida e possam entrar na cidade pelas portas.”</a:t>
            </a:r>
            <a:r>
              <a:rPr b="1" i="1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22:14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5" name="Google Shape;375;p50"/>
          <p:cNvCxnSpPr/>
          <p:nvPr/>
        </p:nvCxnSpPr>
        <p:spPr>
          <a:xfrm>
            <a:off x="304800" y="990600"/>
            <a:ext cx="28956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76" name="Google Shape;376;p50"/>
          <p:cNvSpPr/>
          <p:nvPr/>
        </p:nvSpPr>
        <p:spPr>
          <a:xfrm>
            <a:off x="457200" y="609600"/>
            <a:ext cx="152400" cy="2476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1ª </a:t>
            </a:r>
          </a:p>
        </p:txBody>
      </p:sp>
      <p:sp>
        <p:nvSpPr>
          <p:cNvPr id="377" name="Google Shape;377;p50"/>
          <p:cNvSpPr/>
          <p:nvPr/>
        </p:nvSpPr>
        <p:spPr>
          <a:xfrm>
            <a:off x="762000" y="609600"/>
            <a:ext cx="1981200" cy="2762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3300"/>
                </a:solidFill>
                <a:latin typeface="Arial Black"/>
              </a:rPr>
              <a:t>RESSURREIÇÃO </a:t>
            </a:r>
          </a:p>
        </p:txBody>
      </p:sp>
      <p:sp>
        <p:nvSpPr>
          <p:cNvPr id="378" name="Google Shape;378;p50"/>
          <p:cNvSpPr txBox="1"/>
          <p:nvPr/>
        </p:nvSpPr>
        <p:spPr>
          <a:xfrm>
            <a:off x="228600" y="1143000"/>
            <a:ext cx="4495800" cy="2222500"/>
          </a:xfrm>
          <a:prstGeom prst="rect">
            <a:avLst/>
          </a:prstGeom>
          <a:solidFill>
            <a:srgbClr val="CCFF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VOLTA DE JESUS.  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Mat. 24:30; Ap. 1:7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RESSURREIÇÃO DOS JUSTOS.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Tes. 4:16;J. 5:28,29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SALVOS TRANSFORMADOS.  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Cor. 15:51,52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JUSTOS VIVOS ARREBATADOS.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Tes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4:</a:t>
            </a:r>
            <a:r>
              <a:rPr b="1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16,17;J.14:1-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ÍMPIOS VIVOS MORREM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IITes. 2:8,9 Jer. 25:33;Ap. 6:14-17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SATANÁS É PRESO. 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20:1-3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TERRA FICA DESOLADA.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Jeremias 4:23-27</a:t>
            </a:r>
            <a:r>
              <a:rPr b="1" i="0" lang="en-US" sz="24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  <p:sp>
        <p:nvSpPr>
          <p:cNvPr id="379" name="Google Shape;379;p50"/>
          <p:cNvSpPr/>
          <p:nvPr/>
        </p:nvSpPr>
        <p:spPr>
          <a:xfrm>
            <a:off x="6096000" y="609600"/>
            <a:ext cx="152400" cy="2476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2ª </a:t>
            </a:r>
          </a:p>
        </p:txBody>
      </p:sp>
      <p:sp>
        <p:nvSpPr>
          <p:cNvPr id="380" name="Google Shape;380;p50"/>
          <p:cNvSpPr/>
          <p:nvPr/>
        </p:nvSpPr>
        <p:spPr>
          <a:xfrm>
            <a:off x="6400800" y="609600"/>
            <a:ext cx="1828800" cy="285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3300"/>
                </a:solidFill>
                <a:latin typeface="Arial Black"/>
              </a:rPr>
              <a:t>RESSURREIÇÃO </a:t>
            </a:r>
          </a:p>
        </p:txBody>
      </p:sp>
      <p:sp>
        <p:nvSpPr>
          <p:cNvPr id="381" name="Google Shape;381;p50"/>
          <p:cNvSpPr txBox="1"/>
          <p:nvPr/>
        </p:nvSpPr>
        <p:spPr>
          <a:xfrm>
            <a:off x="4876800" y="1143000"/>
            <a:ext cx="4038600" cy="2228850"/>
          </a:xfrm>
          <a:prstGeom prst="rect">
            <a:avLst/>
          </a:prstGeom>
          <a:solidFill>
            <a:srgbClr val="CCFF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NOVA JERUSALÉM  DESCE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 21:2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Zac 14:4-7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ÍMPIOS RESSUCITAM.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20:5-6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SATANÁS É SOLTO.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20:7,8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FIM DO PECADO E PECADORES.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Ap.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20:9,10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 A TERRA  RENOVADA.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Ap. 21:1-8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14. NOVA JERUSÁLEM.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Ap. 21:9-27; 22:1-5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15. QUEM ENTRARÁ LÁ. 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Apoc. 22:14; 14:12</a:t>
            </a:r>
            <a:endParaRPr/>
          </a:p>
        </p:txBody>
      </p:sp>
      <p:cxnSp>
        <p:nvCxnSpPr>
          <p:cNvPr id="382" name="Google Shape;382;p50"/>
          <p:cNvCxnSpPr/>
          <p:nvPr/>
        </p:nvCxnSpPr>
        <p:spPr>
          <a:xfrm>
            <a:off x="3200400" y="990600"/>
            <a:ext cx="3505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3" name="Google Shape;383;p50"/>
          <p:cNvCxnSpPr/>
          <p:nvPr/>
        </p:nvCxnSpPr>
        <p:spPr>
          <a:xfrm>
            <a:off x="6553200" y="990600"/>
            <a:ext cx="2209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id="384" name="Google Shape;38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3581400"/>
            <a:ext cx="12192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5" name="Google Shape;385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76400" y="4724400"/>
            <a:ext cx="12192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6" name="Google Shape;386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4200" y="4724400"/>
            <a:ext cx="12192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7" name="Google Shape;387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000" y="5791200"/>
            <a:ext cx="12192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8" name="Google Shape;388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24600" y="4724400"/>
            <a:ext cx="1143000" cy="857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9" name="Google Shape;389;p5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24600" y="3657600"/>
            <a:ext cx="1066800" cy="876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0" name="Google Shape;390;p5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4876800" y="4724400"/>
            <a:ext cx="1143000" cy="901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1" name="Google Shape;391;p5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7620000" y="3657600"/>
            <a:ext cx="1143000" cy="857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2" name="Google Shape;392;p5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876800" y="5791200"/>
            <a:ext cx="1143000" cy="857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3" name="Google Shape;393;p5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620000" y="4724400"/>
            <a:ext cx="11430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4" name="Google Shape;394;p5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81000" y="4724400"/>
            <a:ext cx="11430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5" name="Google Shape;395;p5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124200" y="3581400"/>
            <a:ext cx="1219200" cy="9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96" name="Google Shape;396;p50"/>
          <p:cNvSpPr txBox="1"/>
          <p:nvPr/>
        </p:nvSpPr>
        <p:spPr>
          <a:xfrm>
            <a:off x="2895600" y="685800"/>
            <a:ext cx="3048000" cy="254000"/>
          </a:xfrm>
          <a:prstGeom prst="rect">
            <a:avLst/>
          </a:prstGeom>
          <a:solidFill>
            <a:srgbClr val="CCFF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JUÍZO COMPROVAÇÃO</a:t>
            </a: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.Ap. 20:4,6; I Cor.6:1-3</a:t>
            </a: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97" name="Google Shape;397;p50"/>
          <p:cNvSpPr/>
          <p:nvPr/>
        </p:nvSpPr>
        <p:spPr>
          <a:xfrm>
            <a:off x="3505200" y="152400"/>
            <a:ext cx="2209800" cy="41433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0000"/>
                </a:solidFill>
                <a:latin typeface="Impact"/>
              </a:rPr>
              <a:t>MIL  ANOS </a:t>
            </a:r>
          </a:p>
        </p:txBody>
      </p:sp>
      <p:pic>
        <p:nvPicPr>
          <p:cNvPr id="398" name="Google Shape;398;p5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953000" y="3657600"/>
            <a:ext cx="1143000" cy="857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99" name="Google Shape;399;p5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324600" y="5791200"/>
            <a:ext cx="1143000" cy="83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00" name="Google Shape;400;p50"/>
          <p:cNvSpPr txBox="1"/>
          <p:nvPr/>
        </p:nvSpPr>
        <p:spPr>
          <a:xfrm>
            <a:off x="762000" y="304800"/>
            <a:ext cx="160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ÚLTIMOS DIAS</a:t>
            </a:r>
            <a:endParaRPr/>
          </a:p>
        </p:txBody>
      </p:sp>
      <p:sp>
        <p:nvSpPr>
          <p:cNvPr id="401" name="Google Shape;401;p50"/>
          <p:cNvSpPr txBox="1"/>
          <p:nvPr/>
        </p:nvSpPr>
        <p:spPr>
          <a:xfrm>
            <a:off x="6858000" y="304800"/>
            <a:ext cx="1371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ETERNIDADE</a:t>
            </a:r>
            <a:endParaRPr/>
          </a:p>
        </p:txBody>
      </p:sp>
      <p:pic>
        <p:nvPicPr>
          <p:cNvPr id="402" name="Google Shape;402;p5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752600" y="3609975"/>
            <a:ext cx="1143000" cy="8667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1"/>
          <p:cNvSpPr txBox="1"/>
          <p:nvPr/>
        </p:nvSpPr>
        <p:spPr>
          <a:xfrm>
            <a:off x="762000" y="3124200"/>
            <a:ext cx="7696200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man Old Style"/>
              <a:buNone/>
            </a:pPr>
            <a:r>
              <a:rPr b="1" i="1" lang="en-US" sz="3600" u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“Eis que cedo venho e está comigo a minha recompensa, para retribuir a cada um segundo a sua obra.”</a:t>
            </a:r>
            <a:r>
              <a:rPr b="1" i="1" lang="en-US" sz="3600" u="none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 </a:t>
            </a:r>
            <a:r>
              <a:rPr b="1" i="1" lang="en-US" sz="2400" u="none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Apoc.</a:t>
            </a:r>
            <a:r>
              <a:rPr b="1" i="1" lang="en-US" sz="3600" u="none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r>
              <a:rPr b="1" i="1" lang="en-US" sz="2400" u="none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22:12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2"/>
          <p:cNvSpPr/>
          <p:nvPr/>
        </p:nvSpPr>
        <p:spPr>
          <a:xfrm>
            <a:off x="228600" y="609600"/>
            <a:ext cx="8610600" cy="17113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CC99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3300"/>
                </a:solidFill>
                <a:latin typeface="Impact"/>
              </a:rPr>
              <a:t>ONDE VOCÊ ESTARÁ </a:t>
            </a:r>
          </a:p>
        </p:txBody>
      </p:sp>
      <p:sp>
        <p:nvSpPr>
          <p:cNvPr id="414" name="Google Shape;414;p52"/>
          <p:cNvSpPr/>
          <p:nvPr/>
        </p:nvSpPr>
        <p:spPr>
          <a:xfrm>
            <a:off x="1143000" y="2743200"/>
            <a:ext cx="7315200" cy="14478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3300"/>
                </a:solidFill>
                <a:latin typeface="Impact"/>
              </a:rPr>
              <a:t>DURANTE O MILÊNIO ? </a:t>
            </a:r>
          </a:p>
        </p:txBody>
      </p:sp>
    </p:spTree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3"/>
          <p:cNvSpPr txBox="1"/>
          <p:nvPr/>
        </p:nvSpPr>
        <p:spPr>
          <a:xfrm>
            <a:off x="228600" y="5486400"/>
            <a:ext cx="8915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 Black"/>
              <a:buNone/>
            </a:pPr>
            <a:r>
              <a:rPr b="1" i="0" lang="en-US" sz="5400" u="non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NA TERRA DESOLADA?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4"/>
          <p:cNvSpPr txBox="1"/>
          <p:nvPr/>
        </p:nvSpPr>
        <p:spPr>
          <a:xfrm>
            <a:off x="3429000" y="4800600"/>
            <a:ext cx="4419600" cy="2011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 Black"/>
              <a:buNone/>
            </a:pPr>
            <a:r>
              <a:rPr b="1" i="0" lang="en-US" sz="6000" u="non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NO CÉU?</a:t>
            </a:r>
            <a:endParaRPr b="1" i="0" sz="44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7" name="Google Shape;427;p54"/>
          <p:cNvSpPr txBox="1"/>
          <p:nvPr/>
        </p:nvSpPr>
        <p:spPr>
          <a:xfrm>
            <a:off x="8305800" y="6643687"/>
            <a:ext cx="838200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GEISLER</a:t>
            </a:r>
            <a:endParaRPr/>
          </a:p>
        </p:txBody>
      </p:sp>
      <p:sp>
        <p:nvSpPr>
          <p:cNvPr id="428" name="Google Shape;428;p54"/>
          <p:cNvSpPr/>
          <p:nvPr/>
        </p:nvSpPr>
        <p:spPr>
          <a:xfrm>
            <a:off x="1814512" y="5970587"/>
            <a:ext cx="5327650" cy="57626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| Baixe aqui as outras palestras |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ereno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ereno.pot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1998-08-29T21:46:42Z</dcterms:created>
  <dc:creator>Ilson Arlei Geisler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